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29"/>
  </p:notesMasterIdLst>
  <p:sldIdLst>
    <p:sldId id="3825" r:id="rId5"/>
    <p:sldId id="3826" r:id="rId6"/>
    <p:sldId id="3827" r:id="rId7"/>
    <p:sldId id="3791" r:id="rId8"/>
    <p:sldId id="3792" r:id="rId9"/>
    <p:sldId id="3830" r:id="rId10"/>
    <p:sldId id="3834" r:id="rId11"/>
    <p:sldId id="3835" r:id="rId12"/>
    <p:sldId id="3836" r:id="rId13"/>
    <p:sldId id="3837" r:id="rId14"/>
    <p:sldId id="3833" r:id="rId15"/>
    <p:sldId id="3844" r:id="rId16"/>
    <p:sldId id="3845" r:id="rId17"/>
    <p:sldId id="3846" r:id="rId18"/>
    <p:sldId id="3847" r:id="rId19"/>
    <p:sldId id="3832" r:id="rId20"/>
    <p:sldId id="3794" r:id="rId21"/>
    <p:sldId id="3831" r:id="rId22"/>
    <p:sldId id="3838" r:id="rId23"/>
    <p:sldId id="3839" r:id="rId24"/>
    <p:sldId id="3840" r:id="rId25"/>
    <p:sldId id="3841" r:id="rId26"/>
    <p:sldId id="3842" r:id="rId27"/>
    <p:sldId id="384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wm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BA811-8917-4F1D-B22F-E96045BFA4E0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C6A29-4676-420C-BBE3-ACC2B80F64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9/3/20XX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1.w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SSB Abstracts 2021 </a:t>
            </a:r>
            <a:r>
              <a:rPr lang="en-US" sz="3600" dirty="0">
                <a:solidFill>
                  <a:srgbClr val="FFFFFF"/>
                </a:solidFill>
              </a:rPr>
              <a:t>Analysis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773315"/>
            <a:ext cx="6592824" cy="996696"/>
          </a:xfrm>
        </p:spPr>
        <p:txBody>
          <a:bodyPr/>
          <a:lstStyle/>
          <a:p>
            <a:r>
              <a:rPr lang="en-US" dirty="0"/>
              <a:t>SURAJ GOEL</a:t>
            </a:r>
          </a:p>
          <a:p>
            <a:r>
              <a:rPr lang="en-US" sz="1000" dirty="0"/>
              <a:t>Graduate Research Assistant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CE31681-6357-4D41-866C-D768009D1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793" y="93476"/>
            <a:ext cx="1255093" cy="649650"/>
          </a:xfrm>
          <a:prstGeom prst="rect">
            <a:avLst/>
          </a:prstGeom>
        </p:spPr>
      </p:pic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85D263D-9A40-4B92-A5B6-CB30B55FFBAE}"/>
              </a:ext>
            </a:extLst>
          </p:cNvPr>
          <p:cNvSpPr txBox="1">
            <a:spLocks/>
          </p:cNvSpPr>
          <p:nvPr/>
        </p:nvSpPr>
        <p:spPr>
          <a:xfrm>
            <a:off x="14228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3/16/2022</a:t>
            </a: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C87077-3DA0-43A0-9187-E1AACEF31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2602619-2919-410A-B5B6-83443C11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71484" cy="1325563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School of Marketing and International Business</a:t>
            </a:r>
            <a:br>
              <a:rPr lang="en-US" sz="1200" dirty="0">
                <a:effectLst/>
              </a:rPr>
            </a:br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PIDs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CFD9DC-D7AB-447B-AD8F-306EB120A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285" y="1690688"/>
            <a:ext cx="5763429" cy="409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59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5C6405-9D6C-48F5-9EFB-4CF1F3193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 Modeling</a:t>
            </a:r>
            <a:br>
              <a:rPr lang="en-US" dirty="0"/>
            </a:br>
            <a:r>
              <a:rPr lang="en-US" sz="2800" dirty="0"/>
              <a:t>Results 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E3A3A9-5E96-4CDD-A971-9C272EFD9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7258956" cy="43525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8 topics </a:t>
            </a:r>
            <a:r>
              <a:rPr lang="en-US" dirty="0"/>
              <a:t>were created after topic modeling, each topic signifies each of the departments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Topic 0</a:t>
            </a:r>
            <a:r>
              <a:rPr lang="en-US" dirty="0"/>
              <a:t> is the most frequent topic, contains terms like </a:t>
            </a:r>
            <a:r>
              <a:rPr lang="en-US" i="1" dirty="0"/>
              <a:t>audit, tax </a:t>
            </a:r>
            <a:r>
              <a:rPr lang="en-US" dirty="0"/>
              <a:t>which shows abstracts topics related to Department of Accounting.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As per intertopic distance, </a:t>
            </a:r>
            <a:r>
              <a:rPr lang="en-US" b="1" dirty="0"/>
              <a:t>topics 1, 3 &amp; 4 are closer</a:t>
            </a:r>
            <a:r>
              <a:rPr lang="en-US" dirty="0"/>
              <a:t> to each other signifies abstracts are closely related for these.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Also, </a:t>
            </a:r>
            <a:r>
              <a:rPr lang="en-US" b="1" dirty="0"/>
              <a:t>topics 0, 2, 5, 6 &amp; 7are closer </a:t>
            </a:r>
            <a:r>
              <a:rPr lang="en-US" dirty="0"/>
              <a:t>to each other.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C4D09A1-D96F-4BFC-8475-2F079EAD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39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EB8CC-E887-4C39-A032-E3471EDC0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Info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8ED6379-8C31-4483-A809-D0E84782F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4038EB-2E24-430A-A1D8-4B776EDE3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391" y="2035082"/>
            <a:ext cx="4239217" cy="3029373"/>
          </a:xfrm>
          <a:prstGeom prst="rect">
            <a:avLst/>
          </a:prstGeom>
        </p:spPr>
      </p:pic>
      <p:sp>
        <p:nvSpPr>
          <p:cNvPr id="5" name="Arrow: Up 4">
            <a:extLst>
              <a:ext uri="{FF2B5EF4-FFF2-40B4-BE49-F238E27FC236}">
                <a16:creationId xmlns:a16="http://schemas.microsoft.com/office/drawing/2014/main" id="{BE88BF9A-7210-4C2C-8D0E-13B6C102CD8C}"/>
              </a:ext>
            </a:extLst>
          </p:cNvPr>
          <p:cNvSpPr/>
          <p:nvPr/>
        </p:nvSpPr>
        <p:spPr>
          <a:xfrm rot="5400000">
            <a:off x="2236253" y="908107"/>
            <a:ext cx="343672" cy="3136603"/>
          </a:xfrm>
          <a:prstGeom prst="up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ED0A2C-070A-4B97-85DC-7850E69F00A7}"/>
              </a:ext>
            </a:extLst>
          </p:cNvPr>
          <p:cNvSpPr txBox="1"/>
          <p:nvPr/>
        </p:nvSpPr>
        <p:spPr>
          <a:xfrm>
            <a:off x="667260" y="2035082"/>
            <a:ext cx="4175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-1 is ignored as it is an outlier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CA489996-E577-4947-9EDE-514A6B7B7DDC}"/>
              </a:ext>
            </a:extLst>
          </p:cNvPr>
          <p:cNvSpPr/>
          <p:nvPr/>
        </p:nvSpPr>
        <p:spPr>
          <a:xfrm>
            <a:off x="3562709" y="2699565"/>
            <a:ext cx="267419" cy="2364890"/>
          </a:xfrm>
          <a:prstGeom prst="leftBrac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715777-00A1-4991-866F-4AD9E1E0DD4D}"/>
              </a:ext>
            </a:extLst>
          </p:cNvPr>
          <p:cNvSpPr txBox="1"/>
          <p:nvPr/>
        </p:nvSpPr>
        <p:spPr>
          <a:xfrm>
            <a:off x="483079" y="3697344"/>
            <a:ext cx="3347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will consider topic 0 to 7</a:t>
            </a:r>
          </a:p>
        </p:txBody>
      </p:sp>
    </p:spTree>
    <p:extLst>
      <p:ext uri="{BB962C8B-B14F-4D97-AF65-F5344CB8AC3E}">
        <p14:creationId xmlns:p14="http://schemas.microsoft.com/office/powerpoint/2010/main" val="452235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EB8CC-E887-4C39-A032-E3471EDC0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 in topics 0-2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8ED6379-8C31-4483-A809-D0E84782F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2FAAE2-E6A7-4D64-A3BF-19E33DD3E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066" y="2352525"/>
            <a:ext cx="2810267" cy="2152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3D958DF-0DA9-43EC-BA0C-0C3C2F6C3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960" y="2352525"/>
            <a:ext cx="2848373" cy="21815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A5E2C48-CB3C-4FD5-9167-EE29D4949A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7961" y="2371577"/>
            <a:ext cx="3248478" cy="216247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CA7A378-E83D-42F0-9680-0A8A14165D16}"/>
              </a:ext>
            </a:extLst>
          </p:cNvPr>
          <p:cNvSpPr/>
          <p:nvPr/>
        </p:nvSpPr>
        <p:spPr>
          <a:xfrm>
            <a:off x="457200" y="2216989"/>
            <a:ext cx="3376840" cy="2398143"/>
          </a:xfrm>
          <a:prstGeom prst="rect">
            <a:avLst/>
          </a:prstGeom>
          <a:noFill/>
          <a:ln w="28575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4EF066-34A5-4DD4-B1FD-BB9653489381}"/>
              </a:ext>
            </a:extLst>
          </p:cNvPr>
          <p:cNvSpPr/>
          <p:nvPr/>
        </p:nvSpPr>
        <p:spPr>
          <a:xfrm>
            <a:off x="8293780" y="2244217"/>
            <a:ext cx="3376840" cy="2398143"/>
          </a:xfrm>
          <a:prstGeom prst="rect">
            <a:avLst/>
          </a:prstGeom>
          <a:noFill/>
          <a:ln w="28575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94F1D7-78C6-4E9C-A767-84E2F162A22E}"/>
              </a:ext>
            </a:extLst>
          </p:cNvPr>
          <p:cNvSpPr/>
          <p:nvPr/>
        </p:nvSpPr>
        <p:spPr>
          <a:xfrm>
            <a:off x="4375490" y="2244217"/>
            <a:ext cx="3376840" cy="239814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96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EB8CC-E887-4C39-A032-E3471EDC0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 in topics 3-5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8ED6379-8C31-4483-A809-D0E84782F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D958DF-0DA9-43EC-BA0C-0C3C2F6C3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960" y="2352525"/>
            <a:ext cx="2848373" cy="21815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BC6D6E-2237-40AB-9A4F-29AC4A52A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486" y="2338235"/>
            <a:ext cx="2838846" cy="21815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16474D-5DD5-4662-B223-A7316FDEE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4629" y="2333472"/>
            <a:ext cx="3162741" cy="21910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23F4FC-18C8-4982-9448-08C73F0F29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3667" y="2362051"/>
            <a:ext cx="2791215" cy="217200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09B286A-D8B0-44D8-B3B5-CFE2ED0787FD}"/>
              </a:ext>
            </a:extLst>
          </p:cNvPr>
          <p:cNvSpPr/>
          <p:nvPr/>
        </p:nvSpPr>
        <p:spPr>
          <a:xfrm>
            <a:off x="8453886" y="2244217"/>
            <a:ext cx="3376840" cy="2398143"/>
          </a:xfrm>
          <a:prstGeom prst="rect">
            <a:avLst/>
          </a:prstGeom>
          <a:noFill/>
          <a:ln w="28575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B0C23C-7967-41B6-BEC4-2AF174839CB2}"/>
              </a:ext>
            </a:extLst>
          </p:cNvPr>
          <p:cNvSpPr/>
          <p:nvPr/>
        </p:nvSpPr>
        <p:spPr>
          <a:xfrm>
            <a:off x="4375490" y="2244217"/>
            <a:ext cx="3376840" cy="239814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3A78ED-2F63-46FC-93DE-066967816300}"/>
              </a:ext>
            </a:extLst>
          </p:cNvPr>
          <p:cNvSpPr/>
          <p:nvPr/>
        </p:nvSpPr>
        <p:spPr>
          <a:xfrm>
            <a:off x="565071" y="2229927"/>
            <a:ext cx="3376840" cy="239814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948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EB8CC-E887-4C39-A032-E3471EDC0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 in topics 6-7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8ED6379-8C31-4483-A809-D0E84782F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97D5FB-0C7F-4B03-B416-B43A7FC27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040" y="2352525"/>
            <a:ext cx="3010320" cy="21243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F75FAE-4A2C-4F8D-B62A-5FEB9BBAB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799" y="2352525"/>
            <a:ext cx="2905530" cy="219105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F3479CC-2902-4A24-897B-001B7C612388}"/>
              </a:ext>
            </a:extLst>
          </p:cNvPr>
          <p:cNvSpPr/>
          <p:nvPr/>
        </p:nvSpPr>
        <p:spPr>
          <a:xfrm>
            <a:off x="1562780" y="2215638"/>
            <a:ext cx="3376840" cy="2398143"/>
          </a:xfrm>
          <a:prstGeom prst="rect">
            <a:avLst/>
          </a:prstGeom>
          <a:noFill/>
          <a:ln w="28575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0CF945E-47C6-4CDF-8161-5EB9A60B373C}"/>
              </a:ext>
            </a:extLst>
          </p:cNvPr>
          <p:cNvSpPr/>
          <p:nvPr/>
        </p:nvSpPr>
        <p:spPr>
          <a:xfrm>
            <a:off x="6096000" y="2215638"/>
            <a:ext cx="3376840" cy="2398143"/>
          </a:xfrm>
          <a:prstGeom prst="rect">
            <a:avLst/>
          </a:prstGeom>
          <a:noFill/>
          <a:ln w="28575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993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EB8CC-E887-4C39-A032-E3471EDC0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Intertopic Distance Map 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8ED6379-8C31-4483-A809-D0E84782F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26800A37-765E-4B5E-9F4E-00E857695F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7355874"/>
              </p:ext>
            </p:extLst>
          </p:nvPr>
        </p:nvGraphicFramePr>
        <p:xfrm>
          <a:off x="3154843" y="1720880"/>
          <a:ext cx="5019675" cy="439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Bitmap Image" r:id="rId3" imgW="5019840" imgH="4390920" progId="Paint.Picture">
                  <p:embed/>
                </p:oleObj>
              </mc:Choice>
              <mc:Fallback>
                <p:oleObj name="Bitmap Image" r:id="rId3" imgW="5019840" imgH="43909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4843" y="1720880"/>
                        <a:ext cx="5019675" cy="439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3995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7830" y="2766218"/>
            <a:ext cx="3867887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Word Clouds</a:t>
            </a:r>
            <a:br>
              <a:rPr lang="en-US" dirty="0"/>
            </a:br>
            <a:r>
              <a:rPr lang="en-US" sz="1600" dirty="0"/>
              <a:t>Word Cloud results are based on each department</a:t>
            </a:r>
            <a:br>
              <a:rPr lang="en-US" dirty="0"/>
            </a:b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3910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271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School of Accounting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6218E5D-98F7-47CB-BA4C-AE9CEE877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048" y="1442979"/>
            <a:ext cx="7453903" cy="491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647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221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Department of Economics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D48C84-85E1-410B-B6ED-6D9367EF9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182813"/>
            <a:ext cx="7668216" cy="502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89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Contents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565648" cy="393192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Exploratory Data Analysis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Topic Modeling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Word Clouds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521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School of Entrepreneurship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4C941B-28EC-42EA-9746-AD9796616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425" y="1197563"/>
            <a:ext cx="7596780" cy="505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778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096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School of Hospitality &amp; Tourism Management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DB9949-2725-45CF-BE4A-6B54C5675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450" y="1263407"/>
            <a:ext cx="7492003" cy="498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8781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720" y="0"/>
            <a:ext cx="10919079" cy="1325563"/>
          </a:xfrm>
        </p:spPr>
        <p:txBody>
          <a:bodyPr>
            <a:normAutofit/>
          </a:bodyPr>
          <a:lstStyle/>
          <a:p>
            <a:r>
              <a:rPr lang="en-US" sz="3200" dirty="0"/>
              <a:t>Department of Management and Legal Studies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1092AA-1468-45F9-9719-53006C883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1250571"/>
            <a:ext cx="7472953" cy="502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6998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346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School of Marketing and International Business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69C39A-CF52-4EAD-8E16-279BFB365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169833"/>
            <a:ext cx="7572964" cy="510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126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921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Department Management Science &amp; Information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50FB4A-A3EF-4877-A6B8-F718987EC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499" y="1497765"/>
            <a:ext cx="7434847" cy="5041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04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5" y="365124"/>
            <a:ext cx="6594549" cy="1325880"/>
          </a:xfrm>
        </p:spPr>
        <p:txBody>
          <a:bodyPr/>
          <a:lstStyle/>
          <a:p>
            <a:r>
              <a:rPr lang="en-US" dirty="0"/>
              <a:t>Exploratory Data Analysis</a:t>
            </a:r>
            <a:br>
              <a:rPr lang="en-US" dirty="0"/>
            </a:br>
            <a:r>
              <a:rPr lang="en-US" sz="3200" dirty="0"/>
              <a:t>Results 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5" y="2003806"/>
            <a:ext cx="5806440" cy="435254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Department of Management and Information Systems </a:t>
            </a:r>
            <a:r>
              <a:rPr lang="en-US" sz="2000" dirty="0"/>
              <a:t>has the highest number of abstracts in 2021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Iowa State University </a:t>
            </a:r>
            <a:r>
              <a:rPr lang="en-US" sz="2000" dirty="0"/>
              <a:t>collaborated maximum number of times with Oklahoma State University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Kevin Kam Fung So </a:t>
            </a:r>
            <a:r>
              <a:rPr lang="en-US" sz="2000" dirty="0"/>
              <a:t>has the maximum number of abstracts under his name as PID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9/3/20XX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6616404" cy="1325563"/>
          </a:xfrm>
        </p:spPr>
        <p:txBody>
          <a:bodyPr/>
          <a:lstStyle/>
          <a:p>
            <a:r>
              <a:rPr lang="en-US" sz="3200" b="1" dirty="0">
                <a:solidFill>
                  <a:srgbClr val="333333"/>
                </a:solidFill>
                <a:effectLst/>
                <a:latin typeface="Tableau Light"/>
              </a:rPr>
              <a:t>Number of abstracts per department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A5DF2C-63FF-4D74-A504-EBF8B074B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773" y="1599884"/>
            <a:ext cx="7836454" cy="493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784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333333"/>
                </a:solidFill>
                <a:effectLst/>
                <a:latin typeface="Tableau Light"/>
              </a:rPr>
              <a:t>Top 10 universities collaborated with Oklahoma State University</a:t>
            </a:r>
            <a:endParaRPr lang="en-US" sz="320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E76899-36D7-4635-A15F-BB0519D10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637" y="1462088"/>
            <a:ext cx="6386725" cy="4330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0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C87077-3DA0-43A0-9187-E1AACEF31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2602619-2919-410A-B5B6-83443C117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333333"/>
                </a:solidFill>
                <a:effectLst/>
                <a:latin typeface="Tableau Light"/>
              </a:rPr>
              <a:t>Overall Top 10 PIDs </a:t>
            </a:r>
            <a:endParaRPr lang="en-US" sz="3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ADEF501-C544-43A9-9775-DD5459305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202" y="1435217"/>
            <a:ext cx="5657398" cy="443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535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C87077-3DA0-43A0-9187-E1AACEF31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2602619-2919-410A-B5B6-83443C11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71043" cy="1325563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Management Science &amp; Information Systems</a:t>
            </a:r>
            <a:br>
              <a:rPr lang="en-US" sz="1200" dirty="0">
                <a:effectLst/>
              </a:rPr>
            </a:br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PIDs</a:t>
            </a: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70FF1D-CA46-4BC5-BFB2-FAB9D23B0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11" y="1682175"/>
            <a:ext cx="4856420" cy="34936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072ACE-5E6B-4EB3-ACE9-DEC6ECE19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172" y="1690688"/>
            <a:ext cx="5223093" cy="3493649"/>
          </a:xfrm>
          <a:prstGeom prst="rect">
            <a:avLst/>
          </a:prstGeom>
        </p:spPr>
      </p:pic>
      <p:sp>
        <p:nvSpPr>
          <p:cNvPr id="9" name="Title 9">
            <a:extLst>
              <a:ext uri="{FF2B5EF4-FFF2-40B4-BE49-F238E27FC236}">
                <a16:creationId xmlns:a16="http://schemas.microsoft.com/office/drawing/2014/main" id="{FD665CD8-8CE0-4268-9817-CCD58A177506}"/>
              </a:ext>
            </a:extLst>
          </p:cNvPr>
          <p:cNvSpPr txBox="1">
            <a:spLocks/>
          </p:cNvSpPr>
          <p:nvPr/>
        </p:nvSpPr>
        <p:spPr>
          <a:xfrm>
            <a:off x="6689651" y="365125"/>
            <a:ext cx="44710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Department of Economics</a:t>
            </a:r>
            <a:br>
              <a:rPr lang="en-US" sz="1200" dirty="0"/>
            </a:br>
            <a:r>
              <a:rPr lang="en-US" sz="1800" b="1" dirty="0">
                <a:solidFill>
                  <a:srgbClr val="333333"/>
                </a:solidFill>
                <a:latin typeface="Tableau Light"/>
              </a:rPr>
              <a:t>PIDs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81966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C87077-3DA0-43A0-9187-E1AACEF31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2602619-2919-410A-B5B6-83443C11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736669" cy="1325563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Department of Management and Legal Studies</a:t>
            </a:r>
            <a:br>
              <a:rPr lang="en-US" sz="900" dirty="0">
                <a:effectLst/>
              </a:rPr>
            </a:br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PIDs</a:t>
            </a:r>
            <a:endParaRPr lang="en-US" sz="3200" b="1" dirty="0"/>
          </a:p>
        </p:txBody>
      </p:sp>
      <p:sp>
        <p:nvSpPr>
          <p:cNvPr id="9" name="Title 9">
            <a:extLst>
              <a:ext uri="{FF2B5EF4-FFF2-40B4-BE49-F238E27FC236}">
                <a16:creationId xmlns:a16="http://schemas.microsoft.com/office/drawing/2014/main" id="{FD665CD8-8CE0-4268-9817-CCD58A177506}"/>
              </a:ext>
            </a:extLst>
          </p:cNvPr>
          <p:cNvSpPr txBox="1">
            <a:spLocks/>
          </p:cNvSpPr>
          <p:nvPr/>
        </p:nvSpPr>
        <p:spPr>
          <a:xfrm>
            <a:off x="6689651" y="365125"/>
            <a:ext cx="44710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33333"/>
                </a:solidFill>
                <a:latin typeface="Tableau Light"/>
              </a:rPr>
              <a:t>School of Accounting</a:t>
            </a:r>
            <a:br>
              <a:rPr lang="en-US" sz="1200" dirty="0"/>
            </a:br>
            <a:r>
              <a:rPr lang="en-US" sz="1800" b="1" dirty="0">
                <a:solidFill>
                  <a:srgbClr val="333333"/>
                </a:solidFill>
                <a:latin typeface="Tableau Light"/>
              </a:rPr>
              <a:t>PIDs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B5BDEA-891C-4613-8F31-465B9598B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866" y="1528498"/>
            <a:ext cx="4793003" cy="33609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4353A8-89EF-4757-842C-0236CBDBD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655" y="1528498"/>
            <a:ext cx="4828039" cy="336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364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C87077-3DA0-43A0-9187-E1AACEF31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2602619-2919-410A-B5B6-83443C11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71043" cy="1325563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School of Entrepreneurship</a:t>
            </a:r>
            <a:br>
              <a:rPr lang="en-US" sz="1200" dirty="0">
                <a:effectLst/>
              </a:rPr>
            </a:br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PIDs</a:t>
            </a:r>
            <a:endParaRPr lang="en-US" sz="3200" dirty="0"/>
          </a:p>
        </p:txBody>
      </p:sp>
      <p:sp>
        <p:nvSpPr>
          <p:cNvPr id="9" name="Title 9">
            <a:extLst>
              <a:ext uri="{FF2B5EF4-FFF2-40B4-BE49-F238E27FC236}">
                <a16:creationId xmlns:a16="http://schemas.microsoft.com/office/drawing/2014/main" id="{FD665CD8-8CE0-4268-9817-CCD58A177506}"/>
              </a:ext>
            </a:extLst>
          </p:cNvPr>
          <p:cNvSpPr txBox="1">
            <a:spLocks/>
          </p:cNvSpPr>
          <p:nvPr/>
        </p:nvSpPr>
        <p:spPr>
          <a:xfrm>
            <a:off x="6689651" y="365125"/>
            <a:ext cx="48252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School of Hospitality and Tourist Management </a:t>
            </a:r>
            <a:br>
              <a:rPr lang="en-US" sz="1200" dirty="0"/>
            </a:br>
            <a:r>
              <a:rPr lang="en-US" sz="1800" b="1" dirty="0">
                <a:solidFill>
                  <a:srgbClr val="333333"/>
                </a:solidFill>
                <a:latin typeface="Tableau Light"/>
              </a:rPr>
              <a:t>PIDs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4847F8-D5E6-4030-8ADB-D4F996BE8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014" y="1452286"/>
            <a:ext cx="4850802" cy="35255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7B2303-5BAF-41D2-91FB-6E97BF864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1553" y="1476987"/>
            <a:ext cx="4825228" cy="350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89515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{3FB817E9-B5F2-4E07-B1E0-BA78D01D1A07}tf78504181_win32</Template>
  <TotalTime>335</TotalTime>
  <Words>317</Words>
  <Application>Microsoft Office PowerPoint</Application>
  <PresentationFormat>Widescreen</PresentationFormat>
  <Paragraphs>67</Paragraphs>
  <Slides>24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Avenir Next LT Pro</vt:lpstr>
      <vt:lpstr>Calibri</vt:lpstr>
      <vt:lpstr>Tableau Light</vt:lpstr>
      <vt:lpstr>Tw Cen MT</vt:lpstr>
      <vt:lpstr>ShapesVTI</vt:lpstr>
      <vt:lpstr>Paintbrush Picture</vt:lpstr>
      <vt:lpstr>SSB Abstracts 2021 Analysis</vt:lpstr>
      <vt:lpstr>Contents</vt:lpstr>
      <vt:lpstr>Exploratory Data Analysis Results Summary</vt:lpstr>
      <vt:lpstr>Number of abstracts per department</vt:lpstr>
      <vt:lpstr>Top 10 universities collaborated with Oklahoma State University</vt:lpstr>
      <vt:lpstr>Overall Top 10 PIDs </vt:lpstr>
      <vt:lpstr>Management Science &amp; Information Systems PIDs</vt:lpstr>
      <vt:lpstr>Department of Management and Legal Studies PIDs</vt:lpstr>
      <vt:lpstr>School of Entrepreneurship PIDs</vt:lpstr>
      <vt:lpstr>School of Marketing and International Business PIDs</vt:lpstr>
      <vt:lpstr>Topic Modeling Results Summary</vt:lpstr>
      <vt:lpstr>Topics Info</vt:lpstr>
      <vt:lpstr>Terms in topics 0-2</vt:lpstr>
      <vt:lpstr>Terms in topics 3-5</vt:lpstr>
      <vt:lpstr>Terms in topics 6-7</vt:lpstr>
      <vt:lpstr>Intertopic Distance Map  </vt:lpstr>
      <vt:lpstr>Word Clouds Word Cloud results are based on each department </vt:lpstr>
      <vt:lpstr>School of Accounting</vt:lpstr>
      <vt:lpstr>Department of Economics</vt:lpstr>
      <vt:lpstr>School of Entrepreneurship</vt:lpstr>
      <vt:lpstr>School of Hospitality &amp; Tourism Management</vt:lpstr>
      <vt:lpstr>Department of Management and Legal Studies</vt:lpstr>
      <vt:lpstr>School of Marketing and International Business</vt:lpstr>
      <vt:lpstr>Department Management Science &amp; Information Systems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SSB Abstracts 2021 Analysis</dc:title>
  <dc:creator>Goel, suraj</dc:creator>
  <cp:lastModifiedBy>Goel, suraj</cp:lastModifiedBy>
  <cp:revision>2</cp:revision>
  <dcterms:created xsi:type="dcterms:W3CDTF">2022-03-16T05:58:29Z</dcterms:created>
  <dcterms:modified xsi:type="dcterms:W3CDTF">2022-03-16T20:58:27Z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